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5388012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5388012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5388012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5388012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5388012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5388012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52d4fc565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52d4fc565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52d4fc56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52d4fc56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1338675" y="263750"/>
            <a:ext cx="4941351" cy="4879750"/>
          </a:xfrm>
          <a:prstGeom prst="rect">
            <a:avLst/>
          </a:prstGeom>
          <a:noFill/>
          <a:ln>
            <a:noFill/>
          </a:ln>
        </p:spPr>
      </p:pic>
      <p:pic>
        <p:nvPicPr>
          <p:cNvPr descr="Piece of duct tape sticking a note to the slide" id="73" name="Google Shape;73;p13"/>
          <p:cNvPicPr preferRelativeResize="0"/>
          <p:nvPr/>
        </p:nvPicPr>
        <p:blipFill rotWithShape="1">
          <a:blip r:embed="rId4">
            <a:alphaModFix/>
          </a:blip>
          <a:srcRect b="10011" l="9244" r="2118" t="5926"/>
          <a:stretch/>
        </p:blipFill>
        <p:spPr>
          <a:xfrm rot="571508">
            <a:off x="4997000" y="225876"/>
            <a:ext cx="2072001" cy="736051"/>
          </a:xfrm>
          <a:prstGeom prst="rect">
            <a:avLst/>
          </a:prstGeom>
          <a:noFill/>
          <a:ln>
            <a:noFill/>
          </a:ln>
        </p:spPr>
      </p:pic>
      <p:sp>
        <p:nvSpPr>
          <p:cNvPr id="74" name="Google Shape;74;p13"/>
          <p:cNvSpPr txBox="1"/>
          <p:nvPr/>
        </p:nvSpPr>
        <p:spPr>
          <a:xfrm>
            <a:off x="2046175" y="689550"/>
            <a:ext cx="3818400" cy="82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leway"/>
                <a:ea typeface="Raleway"/>
                <a:cs typeface="Raleway"/>
                <a:sym typeface="Raleway"/>
              </a:rPr>
              <a:t>Automated Meeting</a:t>
            </a:r>
            <a:endParaRPr b="1" sz="2000">
              <a:solidFill>
                <a:schemeClr val="lt2"/>
              </a:solidFill>
              <a:latin typeface="Raleway"/>
              <a:ea typeface="Raleway"/>
              <a:cs typeface="Raleway"/>
              <a:sym typeface="Raleway"/>
            </a:endParaRPr>
          </a:p>
          <a:p>
            <a:pPr indent="0" lvl="0" marL="0" rtl="0" algn="ctr">
              <a:spcBef>
                <a:spcPts val="0"/>
              </a:spcBef>
              <a:spcAft>
                <a:spcPts val="0"/>
              </a:spcAft>
              <a:buNone/>
            </a:pPr>
            <a:r>
              <a:rPr b="1" lang="en" sz="2000">
                <a:solidFill>
                  <a:schemeClr val="lt2"/>
                </a:solidFill>
                <a:latin typeface="Raleway"/>
                <a:ea typeface="Raleway"/>
                <a:cs typeface="Raleway"/>
                <a:sym typeface="Raleway"/>
              </a:rPr>
              <a:t> Room Booking System</a:t>
            </a:r>
            <a:endParaRPr b="1" sz="2000">
              <a:solidFill>
                <a:schemeClr val="lt2"/>
              </a:solidFill>
              <a:latin typeface="Raleway"/>
              <a:ea typeface="Raleway"/>
              <a:cs typeface="Raleway"/>
              <a:sym typeface="Raleway"/>
            </a:endParaRPr>
          </a:p>
        </p:txBody>
      </p:sp>
      <p:sp>
        <p:nvSpPr>
          <p:cNvPr id="75" name="Google Shape;75;p13"/>
          <p:cNvSpPr txBox="1"/>
          <p:nvPr>
            <p:ph idx="4294967295" type="body"/>
          </p:nvPr>
        </p:nvSpPr>
        <p:spPr>
          <a:xfrm>
            <a:off x="2092900" y="1619230"/>
            <a:ext cx="3432900" cy="33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aleway"/>
                <a:ea typeface="Raleway"/>
                <a:cs typeface="Raleway"/>
                <a:sym typeface="Raleway"/>
              </a:rPr>
              <a:t>Team Name:-</a:t>
            </a:r>
            <a:endParaRPr b="1">
              <a:solidFill>
                <a:schemeClr val="dk1"/>
              </a:solidFill>
              <a:latin typeface="Raleway"/>
              <a:ea typeface="Raleway"/>
              <a:cs typeface="Raleway"/>
              <a:sym typeface="Raleway"/>
            </a:endParaRPr>
          </a:p>
          <a:p>
            <a:pPr indent="0" lvl="0" marL="0" rtl="0" algn="ctr">
              <a:spcBef>
                <a:spcPts val="1000"/>
              </a:spcBef>
              <a:spcAft>
                <a:spcPts val="0"/>
              </a:spcAft>
              <a:buNone/>
            </a:pPr>
            <a:r>
              <a:rPr b="1" lang="en">
                <a:solidFill>
                  <a:schemeClr val="dk1"/>
                </a:solidFill>
                <a:latin typeface="Raleway"/>
                <a:ea typeface="Raleway"/>
                <a:cs typeface="Raleway"/>
                <a:sym typeface="Raleway"/>
              </a:rPr>
              <a:t> Bro-Code</a:t>
            </a:r>
            <a:endParaRPr sz="1400">
              <a:latin typeface="Raleway"/>
              <a:ea typeface="Raleway"/>
              <a:cs typeface="Raleway"/>
              <a:sym typeface="Raleway"/>
            </a:endParaRPr>
          </a:p>
          <a:p>
            <a:pPr indent="0" lvl="0" marL="0" rtl="0" algn="l">
              <a:spcBef>
                <a:spcPts val="1000"/>
              </a:spcBef>
              <a:spcAft>
                <a:spcPts val="0"/>
              </a:spcAft>
              <a:buNone/>
            </a:pPr>
            <a:r>
              <a:rPr b="1" lang="en" sz="2000">
                <a:solidFill>
                  <a:schemeClr val="dk1"/>
                </a:solidFill>
                <a:latin typeface="Raleway"/>
                <a:ea typeface="Raleway"/>
                <a:cs typeface="Raleway"/>
                <a:sym typeface="Raleway"/>
              </a:rPr>
              <a:t>T</a:t>
            </a:r>
            <a:r>
              <a:rPr b="1" lang="en" sz="2000">
                <a:solidFill>
                  <a:schemeClr val="dk1"/>
                </a:solidFill>
                <a:latin typeface="Raleway"/>
                <a:ea typeface="Raleway"/>
                <a:cs typeface="Raleway"/>
                <a:sym typeface="Raleway"/>
              </a:rPr>
              <a:t>eam Members:</a:t>
            </a:r>
            <a:endParaRPr b="1" sz="2000">
              <a:solidFill>
                <a:schemeClr val="dk1"/>
              </a:solidFill>
              <a:latin typeface="Raleway"/>
              <a:ea typeface="Raleway"/>
              <a:cs typeface="Raleway"/>
              <a:sym typeface="Raleway"/>
            </a:endParaRPr>
          </a:p>
          <a:p>
            <a:pPr indent="-323850" lvl="0" marL="457200" rtl="0" algn="l">
              <a:lnSpc>
                <a:spcPct val="100000"/>
              </a:lnSpc>
              <a:spcBef>
                <a:spcPts val="100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Ankit</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Atharva</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Kirti</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Lavanya</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Naina</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Priyanka</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Roopa</a:t>
            </a:r>
            <a:endParaRPr b="1"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Sarthak</a:t>
            </a:r>
            <a:endParaRPr b="1" sz="1500">
              <a:solidFill>
                <a:schemeClr val="dk1"/>
              </a:solidFill>
              <a:latin typeface="Raleway"/>
              <a:ea typeface="Raleway"/>
              <a:cs typeface="Raleway"/>
              <a:sym typeface="Raleway"/>
            </a:endParaRPr>
          </a:p>
        </p:txBody>
      </p:sp>
      <p:pic>
        <p:nvPicPr>
          <p:cNvPr id="76" name="Google Shape;76;p13"/>
          <p:cNvPicPr preferRelativeResize="0"/>
          <p:nvPr/>
        </p:nvPicPr>
        <p:blipFill>
          <a:blip r:embed="rId5">
            <a:alphaModFix/>
          </a:blip>
          <a:stretch>
            <a:fillRect/>
          </a:stretch>
        </p:blipFill>
        <p:spPr>
          <a:xfrm>
            <a:off x="6353800" y="3014225"/>
            <a:ext cx="2619375" cy="1987775"/>
          </a:xfrm>
          <a:prstGeom prst="rect">
            <a:avLst/>
          </a:prstGeom>
          <a:noFill/>
          <a:ln>
            <a:noFill/>
          </a:ln>
        </p:spPr>
      </p:pic>
      <p:pic>
        <p:nvPicPr>
          <p:cNvPr id="77" name="Google Shape;77;p13"/>
          <p:cNvPicPr preferRelativeResize="0"/>
          <p:nvPr/>
        </p:nvPicPr>
        <p:blipFill>
          <a:blip r:embed="rId6">
            <a:alphaModFix/>
          </a:blip>
          <a:stretch>
            <a:fillRect/>
          </a:stretch>
        </p:blipFill>
        <p:spPr>
          <a:xfrm>
            <a:off x="271493" y="152213"/>
            <a:ext cx="1723582" cy="17235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6" name="Google Shape;146;p2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7" name="Google Shape;147;p2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Examples</a:t>
            </a:r>
            <a:endParaRPr b="1" sz="3000">
              <a:solidFill>
                <a:schemeClr val="lt2"/>
              </a:solidFill>
              <a:latin typeface="Raleway"/>
              <a:ea typeface="Raleway"/>
              <a:cs typeface="Raleway"/>
              <a:sym typeface="Raleway"/>
            </a:endParaRPr>
          </a:p>
        </p:txBody>
      </p:sp>
      <p:sp>
        <p:nvSpPr>
          <p:cNvPr id="148" name="Google Shape;148;p22"/>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Robust and Secure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3891825" y="87100"/>
            <a:ext cx="4974727" cy="1805549"/>
          </a:xfrm>
          <a:prstGeom prst="rect">
            <a:avLst/>
          </a:prstGeom>
          <a:noFill/>
          <a:ln>
            <a:noFill/>
          </a:ln>
        </p:spPr>
      </p:pic>
      <p:pic>
        <p:nvPicPr>
          <p:cNvPr id="154" name="Google Shape;154;p23"/>
          <p:cNvPicPr preferRelativeResize="0"/>
          <p:nvPr/>
        </p:nvPicPr>
        <p:blipFill>
          <a:blip r:embed="rId4">
            <a:alphaModFix/>
          </a:blip>
          <a:stretch>
            <a:fillRect/>
          </a:stretch>
        </p:blipFill>
        <p:spPr>
          <a:xfrm>
            <a:off x="303462" y="2500987"/>
            <a:ext cx="4151439" cy="20757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04950" y="451475"/>
            <a:ext cx="4467052" cy="34611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711225" y="1217676"/>
            <a:ext cx="6833326" cy="277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1462849" y="485525"/>
            <a:ext cx="5468452" cy="4434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ctrTitle"/>
          </p:nvPr>
        </p:nvSpPr>
        <p:spPr>
          <a:xfrm>
            <a:off x="249325" y="633400"/>
            <a:ext cx="8422800" cy="152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3000">
                <a:solidFill>
                  <a:schemeClr val="dk2"/>
                </a:solidFill>
                <a:latin typeface="Arial"/>
                <a:ea typeface="Arial"/>
                <a:cs typeface="Arial"/>
                <a:sym typeface="Arial"/>
              </a:rPr>
              <a:t>Automated Meeting Room Booking System</a:t>
            </a:r>
            <a:endParaRPr sz="5800"/>
          </a:p>
        </p:txBody>
      </p:sp>
      <p:sp>
        <p:nvSpPr>
          <p:cNvPr id="83" name="Google Shape;83;p14"/>
          <p:cNvSpPr txBox="1"/>
          <p:nvPr>
            <p:ph idx="1" type="subTitle"/>
          </p:nvPr>
        </p:nvSpPr>
        <p:spPr>
          <a:xfrm>
            <a:off x="2978275" y="1576750"/>
            <a:ext cx="5597400" cy="2729100"/>
          </a:xfrm>
          <a:prstGeom prst="rect">
            <a:avLst/>
          </a:prstGeom>
        </p:spPr>
        <p:txBody>
          <a:bodyPr anchorCtr="0" anchor="b" bIns="91425" lIns="91425" spcFirstLastPara="1" rIns="91425" wrap="square" tIns="91425">
            <a:noAutofit/>
          </a:bodyPr>
          <a:lstStyle/>
          <a:p>
            <a:pPr indent="0" lvl="0" marL="0" rtl="0" algn="l">
              <a:lnSpc>
                <a:spcPct val="140000"/>
              </a:lnSpc>
              <a:spcBef>
                <a:spcPts val="0"/>
              </a:spcBef>
              <a:spcAft>
                <a:spcPts val="900"/>
              </a:spcAft>
              <a:buClr>
                <a:schemeClr val="dk2"/>
              </a:buClr>
              <a:buSzPts val="1100"/>
              <a:buFont typeface="Arial"/>
              <a:buNone/>
            </a:pPr>
            <a:r>
              <a:rPr b="1" lang="en" sz="1450">
                <a:solidFill>
                  <a:schemeClr val="dk2"/>
                </a:solidFill>
                <a:latin typeface="Times New Roman"/>
                <a:ea typeface="Times New Roman"/>
                <a:cs typeface="Times New Roman"/>
                <a:sym typeface="Times New Roman"/>
              </a:rPr>
              <a:t>Meeting room booking systems provide simple tools for reserving conference rooms and other spaces or resources within an office or shared workplace. This software ensures that organizers and attendees have the necessary accommodations for important meetings, and at the same time, office managers maintain an accurate, up-to-date view of how company resources are being utilized. </a:t>
            </a:r>
            <a:endParaRPr b="1" sz="2700">
              <a:solidFill>
                <a:schemeClr val="dk2"/>
              </a:solidFill>
              <a:latin typeface="Times New Roman"/>
              <a:ea typeface="Times New Roman"/>
              <a:cs typeface="Times New Roman"/>
              <a:sym typeface="Times New Roman"/>
            </a:endParaRPr>
          </a:p>
        </p:txBody>
      </p:sp>
      <p:pic>
        <p:nvPicPr>
          <p:cNvPr id="84" name="Google Shape;84;p14"/>
          <p:cNvPicPr preferRelativeResize="0"/>
          <p:nvPr/>
        </p:nvPicPr>
        <p:blipFill>
          <a:blip r:embed="rId3">
            <a:alphaModFix/>
          </a:blip>
          <a:stretch>
            <a:fillRect/>
          </a:stretch>
        </p:blipFill>
        <p:spPr>
          <a:xfrm>
            <a:off x="73800" y="1604563"/>
            <a:ext cx="2673475" cy="267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900"/>
              </a:spcAft>
              <a:buClr>
                <a:schemeClr val="dk2"/>
              </a:buClr>
              <a:buSzPts val="1100"/>
              <a:buFont typeface="Arial"/>
              <a:buNone/>
            </a:pPr>
            <a:r>
              <a:rPr lang="en" sz="1550">
                <a:solidFill>
                  <a:srgbClr val="980000"/>
                </a:solidFill>
                <a:latin typeface="Arial"/>
                <a:ea typeface="Arial"/>
                <a:cs typeface="Arial"/>
                <a:sym typeface="Arial"/>
              </a:rPr>
              <a:t>To qualify for inclusion in the Meeting Room Booking Systems category, a product must:</a:t>
            </a:r>
            <a:endParaRPr sz="2500">
              <a:solidFill>
                <a:srgbClr val="980000"/>
              </a:solidFill>
            </a:endParaRPr>
          </a:p>
        </p:txBody>
      </p:sp>
      <p:sp>
        <p:nvSpPr>
          <p:cNvPr id="90" name="Google Shape;90;p15"/>
          <p:cNvSpPr txBox="1"/>
          <p:nvPr>
            <p:ph idx="4294967295" type="title"/>
          </p:nvPr>
        </p:nvSpPr>
        <p:spPr>
          <a:xfrm>
            <a:off x="535775" y="1480150"/>
            <a:ext cx="5197200" cy="32637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0"/>
              </a:spcBef>
              <a:spcAft>
                <a:spcPts val="0"/>
              </a:spcAft>
              <a:buClr>
                <a:srgbClr val="505059"/>
              </a:buClr>
              <a:buSzPts val="1550"/>
              <a:buFont typeface="Arial"/>
              <a:buChar char="●"/>
            </a:pPr>
            <a:r>
              <a:rPr b="0" lang="en" sz="1550">
                <a:solidFill>
                  <a:srgbClr val="505059"/>
                </a:solidFill>
                <a:latin typeface="Arial"/>
                <a:ea typeface="Arial"/>
                <a:cs typeface="Arial"/>
                <a:sym typeface="Arial"/>
              </a:rPr>
              <a:t>Provide an overview of company conference rooms, along with scheduled meeting times and details</a:t>
            </a:r>
            <a:endParaRPr b="0" sz="1550">
              <a:solidFill>
                <a:srgbClr val="505059"/>
              </a:solidFill>
              <a:latin typeface="Arial"/>
              <a:ea typeface="Arial"/>
              <a:cs typeface="Arial"/>
              <a:sym typeface="Arial"/>
            </a:endParaRPr>
          </a:p>
          <a:p>
            <a:pPr indent="-327025" lvl="0" marL="457200" rtl="0" algn="l">
              <a:lnSpc>
                <a:spcPct val="115000"/>
              </a:lnSpc>
              <a:spcBef>
                <a:spcPts val="0"/>
              </a:spcBef>
              <a:spcAft>
                <a:spcPts val="0"/>
              </a:spcAft>
              <a:buClr>
                <a:srgbClr val="505059"/>
              </a:buClr>
              <a:buSzPts val="1550"/>
              <a:buFont typeface="Arial"/>
              <a:buChar char="●"/>
            </a:pPr>
            <a:r>
              <a:rPr b="0" lang="en" sz="1550">
                <a:solidFill>
                  <a:srgbClr val="505059"/>
                </a:solidFill>
                <a:latin typeface="Arial"/>
                <a:ea typeface="Arial"/>
                <a:cs typeface="Arial"/>
                <a:sym typeface="Arial"/>
              </a:rPr>
              <a:t>Allow users with the appropriate permissions to book available meeting rooms, modify event details, and invite attendees</a:t>
            </a:r>
            <a:endParaRPr b="0" sz="1550">
              <a:solidFill>
                <a:srgbClr val="505059"/>
              </a:solidFill>
              <a:latin typeface="Arial"/>
              <a:ea typeface="Arial"/>
              <a:cs typeface="Arial"/>
              <a:sym typeface="Arial"/>
            </a:endParaRPr>
          </a:p>
          <a:p>
            <a:pPr indent="-327025" lvl="0" marL="457200" rtl="0" algn="l">
              <a:lnSpc>
                <a:spcPct val="115000"/>
              </a:lnSpc>
              <a:spcBef>
                <a:spcPts val="0"/>
              </a:spcBef>
              <a:spcAft>
                <a:spcPts val="0"/>
              </a:spcAft>
              <a:buClr>
                <a:srgbClr val="505059"/>
              </a:buClr>
              <a:buSzPts val="1550"/>
              <a:buFont typeface="Arial"/>
              <a:buChar char="●"/>
            </a:pPr>
            <a:r>
              <a:rPr b="0" lang="en" sz="1550">
                <a:solidFill>
                  <a:srgbClr val="505059"/>
                </a:solidFill>
                <a:latin typeface="Arial"/>
                <a:ea typeface="Arial"/>
                <a:cs typeface="Arial"/>
                <a:sym typeface="Arial"/>
              </a:rPr>
              <a:t>Equip administrators, such as office managers, with tools to modify user permissions, room and resource details, and specific meeting information</a:t>
            </a:r>
            <a:endParaRPr b="0" sz="1550">
              <a:solidFill>
                <a:srgbClr val="505059"/>
              </a:solidFill>
              <a:latin typeface="Arial"/>
              <a:ea typeface="Arial"/>
              <a:cs typeface="Arial"/>
              <a:sym typeface="Arial"/>
            </a:endParaRPr>
          </a:p>
          <a:p>
            <a:pPr indent="-327025" lvl="0" marL="457200" rtl="0" algn="l">
              <a:lnSpc>
                <a:spcPct val="115000"/>
              </a:lnSpc>
              <a:spcBef>
                <a:spcPts val="0"/>
              </a:spcBef>
              <a:spcAft>
                <a:spcPts val="0"/>
              </a:spcAft>
              <a:buClr>
                <a:srgbClr val="505059"/>
              </a:buClr>
              <a:buSzPts val="1550"/>
              <a:buFont typeface="Arial"/>
              <a:buChar char="●"/>
            </a:pPr>
            <a:r>
              <a:rPr b="0" lang="en" sz="1550">
                <a:solidFill>
                  <a:srgbClr val="505059"/>
                </a:solidFill>
                <a:latin typeface="Arial"/>
                <a:ea typeface="Arial"/>
                <a:cs typeface="Arial"/>
                <a:sym typeface="Arial"/>
              </a:rPr>
              <a:t>Sync with organizer and attendee calendar and/or email tools</a:t>
            </a:r>
            <a:endParaRPr b="0" sz="1550">
              <a:solidFill>
                <a:srgbClr val="505059"/>
              </a:solidFill>
              <a:latin typeface="Arial"/>
              <a:ea typeface="Arial"/>
              <a:cs typeface="Arial"/>
              <a:sym typeface="Arial"/>
            </a:endParaRPr>
          </a:p>
          <a:p>
            <a:pPr indent="0" lvl="0" marL="0" rtl="0" algn="l">
              <a:lnSpc>
                <a:spcPct val="115000"/>
              </a:lnSpc>
              <a:spcBef>
                <a:spcPts val="0"/>
              </a:spcBef>
              <a:spcAft>
                <a:spcPts val="1600"/>
              </a:spcAft>
              <a:buNone/>
            </a:pPr>
            <a:r>
              <a:t/>
            </a:r>
            <a:endParaRPr b="0" sz="1800">
              <a:latin typeface="Lato"/>
              <a:ea typeface="Lato"/>
              <a:cs typeface="Lato"/>
              <a:sym typeface="Lato"/>
            </a:endParaRPr>
          </a:p>
        </p:txBody>
      </p:sp>
      <p:pic>
        <p:nvPicPr>
          <p:cNvPr id="91" name="Google Shape;91;p15"/>
          <p:cNvPicPr preferRelativeResize="0"/>
          <p:nvPr/>
        </p:nvPicPr>
        <p:blipFill>
          <a:blip r:embed="rId3">
            <a:alphaModFix/>
          </a:blip>
          <a:stretch>
            <a:fillRect/>
          </a:stretch>
        </p:blipFill>
        <p:spPr>
          <a:xfrm>
            <a:off x="6020125" y="1949250"/>
            <a:ext cx="2499700" cy="249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61750" y="454925"/>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a:t>
            </a:r>
            <a:endParaRPr/>
          </a:p>
        </p:txBody>
      </p:sp>
      <p:sp>
        <p:nvSpPr>
          <p:cNvPr id="97" name="Google Shape;97;p16"/>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Members</a:t>
            </a:r>
            <a:endParaRPr sz="2100"/>
          </a:p>
          <a:p>
            <a:pPr indent="0" lvl="0" marL="0" rtl="0" algn="l">
              <a:spcBef>
                <a:spcPts val="1200"/>
              </a:spcBef>
              <a:spcAft>
                <a:spcPts val="1200"/>
              </a:spcAft>
              <a:buNone/>
            </a:pPr>
            <a:r>
              <a:rPr lang="en" sz="1900"/>
              <a:t>Part of a meeting</a:t>
            </a:r>
            <a:endParaRPr sz="1900"/>
          </a:p>
        </p:txBody>
      </p:sp>
      <p:sp>
        <p:nvSpPr>
          <p:cNvPr id="101" name="Google Shape;101;p16"/>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ADMIN</a:t>
            </a:r>
            <a:endParaRPr sz="2100"/>
          </a:p>
          <a:p>
            <a:pPr indent="0" lvl="0" marL="0" rtl="0" algn="l">
              <a:spcBef>
                <a:spcPts val="1200"/>
              </a:spcBef>
              <a:spcAft>
                <a:spcPts val="1200"/>
              </a:spcAft>
              <a:buNone/>
            </a:pPr>
            <a:r>
              <a:rPr lang="en" sz="1800"/>
              <a:t>Creates and configures meeting rooms</a:t>
            </a:r>
            <a:endParaRPr sz="1800"/>
          </a:p>
        </p:txBody>
      </p:sp>
      <p:sp>
        <p:nvSpPr>
          <p:cNvPr id="102" name="Google Shape;102;p16"/>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MANAGERS</a:t>
            </a:r>
            <a:endParaRPr sz="2100"/>
          </a:p>
          <a:p>
            <a:pPr indent="0" lvl="0" marL="0" rtl="0" algn="l">
              <a:spcBef>
                <a:spcPts val="1200"/>
              </a:spcBef>
              <a:spcAft>
                <a:spcPts val="1200"/>
              </a:spcAft>
              <a:buNone/>
            </a:pPr>
            <a:r>
              <a:rPr lang="en" sz="1800"/>
              <a:t>Search and books a room for a meeting</a:t>
            </a:r>
            <a:endParaRPr sz="1800"/>
          </a:p>
        </p:txBody>
      </p:sp>
      <p:sp>
        <p:nvSpPr>
          <p:cNvPr id="103" name="Google Shape;103;p1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Automated Meeting Room Booking System consists of three types of Users !</a:t>
            </a:r>
            <a:endParaRPr i="1" sz="1200">
              <a:solidFill>
                <a:schemeClr val="accent5"/>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Class Diagram</a:t>
            </a:r>
            <a:endParaRPr b="0" sz="2400"/>
          </a:p>
        </p:txBody>
      </p:sp>
      <p:pic>
        <p:nvPicPr>
          <p:cNvPr id="109" name="Google Shape;109;p17"/>
          <p:cNvPicPr preferRelativeResize="0"/>
          <p:nvPr/>
        </p:nvPicPr>
        <p:blipFill>
          <a:blip r:embed="rId3">
            <a:alphaModFix/>
          </a:blip>
          <a:stretch>
            <a:fillRect/>
          </a:stretch>
        </p:blipFill>
        <p:spPr>
          <a:xfrm>
            <a:off x="1629775" y="1540775"/>
            <a:ext cx="6027249" cy="3390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grpSp>
        <p:nvGrpSpPr>
          <p:cNvPr id="114" name="Google Shape;114;p18"/>
          <p:cNvGrpSpPr/>
          <p:nvPr/>
        </p:nvGrpSpPr>
        <p:grpSpPr>
          <a:xfrm>
            <a:off x="6781388" y="2464029"/>
            <a:ext cx="2212050" cy="2537076"/>
            <a:chOff x="6803275" y="395363"/>
            <a:chExt cx="2212050" cy="2537076"/>
          </a:xfrm>
        </p:grpSpPr>
        <p:pic>
          <p:nvPicPr>
            <p:cNvPr id="115" name="Google Shape;115;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6" name="Google Shape;116;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7" name="Google Shape;117;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b="1" lang="en" sz="1200">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b="1" sz="1200">
                <a:solidFill>
                  <a:schemeClr val="dk2"/>
                </a:solidFill>
                <a:latin typeface="Raleway"/>
                <a:ea typeface="Raleway"/>
                <a:cs typeface="Raleway"/>
                <a:sym typeface="Raleway"/>
              </a:endParaRPr>
            </a:p>
          </p:txBody>
        </p:sp>
      </p:grpSp>
      <p:sp>
        <p:nvSpPr>
          <p:cNvPr id="118" name="Google Shape;118;p18"/>
          <p:cNvSpPr txBox="1"/>
          <p:nvPr/>
        </p:nvSpPr>
        <p:spPr>
          <a:xfrm>
            <a:off x="0" y="0"/>
            <a:ext cx="504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4800">
                <a:solidFill>
                  <a:schemeClr val="accent5"/>
                </a:solidFill>
                <a:latin typeface="Raleway"/>
                <a:ea typeface="Raleway"/>
                <a:cs typeface="Raleway"/>
                <a:sym typeface="Raleway"/>
              </a:rPr>
              <a:t>ER</a:t>
            </a:r>
            <a:r>
              <a:rPr b="1" lang="en" sz="4800">
                <a:solidFill>
                  <a:schemeClr val="accent5"/>
                </a:solidFill>
                <a:latin typeface="Raleway"/>
                <a:ea typeface="Raleway"/>
                <a:cs typeface="Raleway"/>
                <a:sym typeface="Raleway"/>
              </a:rPr>
              <a:t> Diagram</a:t>
            </a:r>
            <a:endParaRPr/>
          </a:p>
        </p:txBody>
      </p:sp>
      <p:pic>
        <p:nvPicPr>
          <p:cNvPr id="119" name="Google Shape;119;p18"/>
          <p:cNvPicPr preferRelativeResize="0"/>
          <p:nvPr/>
        </p:nvPicPr>
        <p:blipFill>
          <a:blip r:embed="rId5">
            <a:alphaModFix/>
          </a:blip>
          <a:stretch>
            <a:fillRect/>
          </a:stretch>
        </p:blipFill>
        <p:spPr>
          <a:xfrm>
            <a:off x="152400" y="1075800"/>
            <a:ext cx="6476590" cy="36367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Features:</a:t>
            </a:r>
            <a:endParaRPr>
              <a:solidFill>
                <a:schemeClr val="accent5"/>
              </a:solidFill>
            </a:endParaRPr>
          </a:p>
          <a:p>
            <a:pPr indent="-342900" lvl="0" marL="457200" rtl="0" algn="l">
              <a:spcBef>
                <a:spcPts val="1000"/>
              </a:spcBef>
              <a:spcAft>
                <a:spcPts val="0"/>
              </a:spcAft>
              <a:buClr>
                <a:schemeClr val="accent5"/>
              </a:buClr>
              <a:buSzPts val="1800"/>
              <a:buChar char="●"/>
            </a:pPr>
            <a:r>
              <a:rPr lang="en" sz="1800">
                <a:solidFill>
                  <a:schemeClr val="accent5"/>
                </a:solidFill>
              </a:rPr>
              <a:t>Logging </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Used SLF4J for loose coupling with Log4j.</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Logs at different priority levels and writes to a log file.</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Automatic Credits Refill</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Implemented using Java’s scheduled executor service.</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Executes Every Monday.</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Exception Handling</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Individual Exceptions for each layer.</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DAO exception rethrown in service to make more business sense.</a:t>
            </a:r>
            <a:endParaRPr sz="180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Features:</a:t>
            </a:r>
            <a:endParaRPr>
              <a:solidFill>
                <a:schemeClr val="accent5"/>
              </a:solidFill>
            </a:endParaRPr>
          </a:p>
          <a:p>
            <a:pPr indent="-342900" lvl="0" marL="457200" rtl="0" algn="l">
              <a:spcBef>
                <a:spcPts val="1000"/>
              </a:spcBef>
              <a:spcAft>
                <a:spcPts val="0"/>
              </a:spcAft>
              <a:buClr>
                <a:schemeClr val="accent5"/>
              </a:buClr>
              <a:buSzPts val="1800"/>
              <a:buChar char="●"/>
            </a:pPr>
            <a:r>
              <a:rPr lang="en" sz="1800">
                <a:solidFill>
                  <a:schemeClr val="accent5"/>
                </a:solidFill>
              </a:rPr>
              <a:t>Layered Architecture</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Created DAO and Service Layers to separate Data Access and Business Logic.</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Reading Users From XML</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Reading XML at front end using DOM Parser </a:t>
            </a:r>
            <a:endParaRPr sz="1800">
              <a:solidFill>
                <a:schemeClr val="accent5"/>
              </a:solidFill>
            </a:endParaRPr>
          </a:p>
          <a:p>
            <a:pPr indent="-342900" lvl="0" marL="457200" rtl="0" algn="l">
              <a:spcBef>
                <a:spcPts val="0"/>
              </a:spcBef>
              <a:spcAft>
                <a:spcPts val="0"/>
              </a:spcAft>
              <a:buClr>
                <a:schemeClr val="accent5"/>
              </a:buClr>
              <a:buSzPts val="1800"/>
              <a:buChar char="●"/>
            </a:pPr>
            <a:r>
              <a:rPr lang="en" sz="1800">
                <a:solidFill>
                  <a:schemeClr val="accent5"/>
                </a:solidFill>
              </a:rPr>
              <a:t>Using Properties FIle</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Using an external properties file to write all sql Statements.</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SQL queries can be modified without recompiling project.</a:t>
            </a:r>
            <a:endParaRPr sz="1800">
              <a:solidFill>
                <a:schemeClr val="accent5"/>
              </a:solidFill>
            </a:endParaRPr>
          </a:p>
          <a:p>
            <a:pPr indent="-342900" lvl="1" marL="914400" rtl="0" algn="l">
              <a:spcBef>
                <a:spcPts val="0"/>
              </a:spcBef>
              <a:spcAft>
                <a:spcPts val="0"/>
              </a:spcAft>
              <a:buClr>
                <a:schemeClr val="accent5"/>
              </a:buClr>
              <a:buSzPts val="1800"/>
              <a:buChar char="○"/>
            </a:pPr>
            <a:r>
              <a:rPr lang="en" sz="1800">
                <a:solidFill>
                  <a:schemeClr val="accent5"/>
                </a:solidFill>
              </a:rPr>
              <a:t>Properties file used using java.util.Properties.</a:t>
            </a:r>
            <a:endParaRPr sz="18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196725" y="62250"/>
            <a:ext cx="4045200" cy="12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2"/>
                </a:solidFill>
              </a:rPr>
              <a:t>UI</a:t>
            </a:r>
            <a:endParaRPr sz="2700">
              <a:solidFill>
                <a:schemeClr val="dk2"/>
              </a:solidFill>
            </a:endParaRPr>
          </a:p>
        </p:txBody>
      </p:sp>
      <p:grpSp>
        <p:nvGrpSpPr>
          <p:cNvPr id="135" name="Google Shape;135;p21"/>
          <p:cNvGrpSpPr/>
          <p:nvPr/>
        </p:nvGrpSpPr>
        <p:grpSpPr>
          <a:xfrm>
            <a:off x="6781388" y="2464035"/>
            <a:ext cx="2212050" cy="2537076"/>
            <a:chOff x="6803275" y="395363"/>
            <a:chExt cx="2212050" cy="2537076"/>
          </a:xfrm>
        </p:grpSpPr>
        <p:pic>
          <p:nvPicPr>
            <p:cNvPr id="136" name="Google Shape;136;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7" name="Google Shape;137;p2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8" name="Google Shape;138;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b="1" sz="1200">
                <a:solidFill>
                  <a:schemeClr val="dk1"/>
                </a:solidFill>
                <a:latin typeface="Raleway"/>
                <a:ea typeface="Raleway"/>
                <a:cs typeface="Raleway"/>
                <a:sym typeface="Raleway"/>
              </a:endParaRPr>
            </a:p>
          </p:txBody>
        </p:sp>
      </p:grpSp>
      <p:pic>
        <p:nvPicPr>
          <p:cNvPr id="139" name="Google Shape;139;p21"/>
          <p:cNvPicPr preferRelativeResize="0"/>
          <p:nvPr/>
        </p:nvPicPr>
        <p:blipFill>
          <a:blip r:embed="rId5">
            <a:alphaModFix/>
          </a:blip>
          <a:stretch>
            <a:fillRect/>
          </a:stretch>
        </p:blipFill>
        <p:spPr>
          <a:xfrm>
            <a:off x="4766325" y="174850"/>
            <a:ext cx="2143125" cy="2143125"/>
          </a:xfrm>
          <a:prstGeom prst="rect">
            <a:avLst/>
          </a:prstGeom>
          <a:noFill/>
          <a:ln>
            <a:noFill/>
          </a:ln>
        </p:spPr>
      </p:pic>
      <p:pic>
        <p:nvPicPr>
          <p:cNvPr id="140" name="Google Shape;140;p21"/>
          <p:cNvPicPr preferRelativeResize="0"/>
          <p:nvPr/>
        </p:nvPicPr>
        <p:blipFill>
          <a:blip r:embed="rId6">
            <a:alphaModFix/>
          </a:blip>
          <a:stretch>
            <a:fillRect/>
          </a:stretch>
        </p:blipFill>
        <p:spPr>
          <a:xfrm>
            <a:off x="74575" y="945025"/>
            <a:ext cx="4289500" cy="2236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